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7147" cy="464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87" y="1"/>
            <a:ext cx="3027147" cy="464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6B5A-3F22-4E5B-95D1-817182238D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329"/>
            <a:ext cx="3027147" cy="464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87" y="8817329"/>
            <a:ext cx="3027147" cy="464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26B2F-3AC3-4224-B19D-BB77DC369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1728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6621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785" y="1"/>
            <a:ext cx="3026621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821" y="4410479"/>
            <a:ext cx="5587361" cy="417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761"/>
            <a:ext cx="3026621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785" y="8817761"/>
            <a:ext cx="3026621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D80E804-5646-46A3-AB85-55A3F7FAF5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8594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003C6-11FF-4A7D-AC8D-962DE9DD31F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9E2DB6-D6D9-4E34-8E35-629B8B133F0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EF7F7F-0F95-4CF6-A3E2-DCC3F6B57F01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33CC9-342E-4D9F-B846-C9CC2239030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2C793-C7F5-4C17-B236-7388AA4DB7BD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1B2CE2-6167-48DC-B0FE-8373A56EE4CE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9A89F-FE2D-4A61-AA44-1BBB2B76BC92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8ED70-8EC1-4976-B51F-C63854BB4C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25DBE-4940-4B93-967A-231563814A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39DC7-AB60-4813-B3EE-813665E656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9E5C0-649A-4446-806B-6C7755655F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63266-26B1-46E8-90C0-0450B130D3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BBE65-132C-4666-A253-D29748E22B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606C4-F600-42EE-AF35-296212E2AF8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3F18F-292B-497F-9CE5-28B573E3558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85A0E-AE64-416F-BF9A-F22686EF0A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46B98-722D-41CC-BC3E-6703F782BB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54A5489-4CB8-4AFE-BB44-08A800C856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F70A314-4B47-4371-948A-6F921D1D28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SIX Basic Comma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Comma Rule #1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The Serial Comma</a:t>
            </a:r>
            <a:r>
              <a:rPr lang="en-US" dirty="0"/>
              <a:t>: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Place a comma between items in a series (three or more).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 smtClean="0"/>
              <a:t>	I have </a:t>
            </a:r>
            <a:r>
              <a:rPr lang="en-US" sz="2600" dirty="0" smtClean="0">
                <a:solidFill>
                  <a:srgbClr val="0070C0"/>
                </a:solidFill>
              </a:rPr>
              <a:t>my laptop, my pens, my pencils, </a:t>
            </a:r>
            <a:r>
              <a:rPr lang="en-US" sz="2600" dirty="0" smtClean="0"/>
              <a:t>and</a:t>
            </a:r>
            <a:r>
              <a:rPr lang="en-US" sz="2600" dirty="0" smtClean="0">
                <a:solidFill>
                  <a:srgbClr val="0070C0"/>
                </a:solidFill>
              </a:rPr>
              <a:t> my MP3 Player </a:t>
            </a:r>
            <a:r>
              <a:rPr lang="en-US" sz="2600" dirty="0" smtClean="0"/>
              <a:t>in my backpack.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>
              <a:solidFill>
                <a:srgbClr val="0070C0"/>
              </a:solidFill>
            </a:endParaRPr>
          </a:p>
          <a:p>
            <a:pPr marL="273050" indent="-273050" eaLnBrk="1" hangingPunct="1">
              <a:buFont typeface="Wingdings" pitchFamily="2" charset="2"/>
              <a:buNone/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	</a:t>
            </a:r>
            <a:r>
              <a:rPr lang="en-US" sz="2600" dirty="0" smtClean="0"/>
              <a:t>Before I leave work</a:t>
            </a:r>
            <a:r>
              <a:rPr lang="en-US" sz="2600" dirty="0" smtClean="0">
                <a:solidFill>
                  <a:srgbClr val="0070C0"/>
                </a:solidFill>
              </a:rPr>
              <a:t>, </a:t>
            </a:r>
            <a:r>
              <a:rPr lang="en-US" sz="2600" dirty="0" smtClean="0"/>
              <a:t>I must </a:t>
            </a:r>
            <a:r>
              <a:rPr lang="en-US" sz="2600" dirty="0" smtClean="0">
                <a:solidFill>
                  <a:srgbClr val="0070C0"/>
                </a:solidFill>
              </a:rPr>
              <a:t>type the TPS report, answer all my emails, </a:t>
            </a:r>
            <a:r>
              <a:rPr lang="en-US" sz="2600" dirty="0" smtClean="0"/>
              <a:t>and</a:t>
            </a:r>
            <a:r>
              <a:rPr lang="en-US" sz="2600" dirty="0" smtClean="0">
                <a:solidFill>
                  <a:srgbClr val="0070C0"/>
                </a:solidFill>
              </a:rPr>
              <a:t> fix the tape dispenser.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Generally, it is best to place a comma before the “and” to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avoid confusion.</a:t>
            </a:r>
          </a:p>
          <a:p>
            <a:pPr eaLnBrk="1" hangingPunct="1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600" dirty="0" smtClean="0">
                <a:effectLst/>
              </a:rPr>
              <a:t>I </a:t>
            </a:r>
            <a:r>
              <a:rPr lang="en-US" sz="2600" dirty="0">
                <a:effectLst/>
              </a:rPr>
              <a:t>like </a:t>
            </a:r>
            <a:r>
              <a:rPr lang="en-US" sz="2600" dirty="0" smtClean="0">
                <a:solidFill>
                  <a:srgbClr val="0070C0"/>
                </a:solidFill>
                <a:effectLst/>
              </a:rPr>
              <a:t>hog jaws, </a:t>
            </a:r>
            <a:r>
              <a:rPr lang="en-US" sz="2600" dirty="0">
                <a:solidFill>
                  <a:srgbClr val="0070C0"/>
                </a:solidFill>
                <a:effectLst/>
              </a:rPr>
              <a:t>collards, </a:t>
            </a:r>
            <a:r>
              <a:rPr lang="en-US" sz="2600" dirty="0">
                <a:effectLst/>
              </a:rPr>
              <a:t>and </a:t>
            </a:r>
            <a:r>
              <a:rPr lang="en-US" sz="2600" dirty="0" smtClean="0">
                <a:solidFill>
                  <a:srgbClr val="0070C0"/>
                </a:solidFill>
                <a:effectLst/>
              </a:rPr>
              <a:t>rice and beans.</a:t>
            </a:r>
            <a:r>
              <a:rPr lang="en-US" dirty="0" smtClean="0">
                <a:solidFill>
                  <a:srgbClr val="0070C0"/>
                </a:solidFill>
                <a:effectLst/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Comma Rule #2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The Compound Sentence:</a:t>
            </a:r>
          </a:p>
          <a:p>
            <a:pPr marL="288925" indent="0" eaLnBrk="1" hangingPunct="1">
              <a:buNone/>
              <a:defRPr/>
            </a:pPr>
            <a:r>
              <a:rPr lang="en-US" dirty="0" smtClean="0"/>
              <a:t>Place a comma before a coordinating conjunction that joins two independent clauses.  The coordinating conjunctions are </a:t>
            </a:r>
            <a:r>
              <a:rPr lang="en-US" dirty="0" smtClean="0">
                <a:solidFill>
                  <a:srgbClr val="0070C0"/>
                </a:solidFill>
              </a:rPr>
              <a:t>and, but, for, nor, or, so,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yet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	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Tatiana loves ice cream. She loves snow cones.	</a:t>
            </a:r>
            <a:r>
              <a:rPr lang="en-US" sz="2600" dirty="0" smtClean="0">
                <a:solidFill>
                  <a:srgbClr val="0070C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sz="2600" dirty="0" smtClean="0"/>
              <a:t>Tatiana loves ice cream</a:t>
            </a:r>
            <a:r>
              <a:rPr lang="en-US" sz="2600" dirty="0" smtClean="0">
                <a:solidFill>
                  <a:srgbClr val="0070C0"/>
                </a:solidFill>
              </a:rPr>
              <a:t>, and </a:t>
            </a:r>
            <a:r>
              <a:rPr lang="en-US" sz="2600" dirty="0" smtClean="0"/>
              <a:t>she loves snow cones.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	</a:t>
            </a:r>
            <a:r>
              <a:rPr lang="en-US" sz="2600" dirty="0" smtClean="0"/>
              <a:t>Grammar is fun</a:t>
            </a:r>
            <a:r>
              <a:rPr lang="en-US" sz="2600" dirty="0" smtClean="0">
                <a:solidFill>
                  <a:srgbClr val="0070C0"/>
                </a:solidFill>
              </a:rPr>
              <a:t>, but </a:t>
            </a:r>
            <a:r>
              <a:rPr lang="en-US" sz="2600" dirty="0" smtClean="0"/>
              <a:t>commas can be confusing.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/>
              <a:t>My alarm clock didn’t go off</a:t>
            </a:r>
            <a:r>
              <a:rPr lang="en-US" dirty="0" smtClean="0">
                <a:solidFill>
                  <a:srgbClr val="0070C0"/>
                </a:solidFill>
              </a:rPr>
              <a:t>, so </a:t>
            </a:r>
            <a:r>
              <a:rPr lang="en-US" dirty="0" smtClean="0"/>
              <a:t>I was late.</a:t>
            </a:r>
            <a:endParaRPr lang="en-US" sz="2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6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Comma Rule #3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The Introductory Word , Phrase, or Dependent Clause :</a:t>
            </a:r>
          </a:p>
          <a:p>
            <a:pPr marL="463550" indent="0" eaLnBrk="1" hangingPunct="1">
              <a:buNone/>
              <a:defRPr/>
            </a:pPr>
            <a:r>
              <a:rPr lang="en-US" dirty="0" smtClean="0"/>
              <a:t>Always place a comma after an introductory word or phrase.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273050" indent="74613" eaLnBrk="1" hangingPunct="1">
              <a:buFont typeface="Wingdings" pitchFamily="2" charset="2"/>
              <a:buNone/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John, </a:t>
            </a:r>
            <a:r>
              <a:rPr lang="en-US" sz="2600" dirty="0" smtClean="0"/>
              <a:t>what are you doing to my car? </a:t>
            </a:r>
          </a:p>
          <a:p>
            <a:pPr marL="273050" indent="74613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Wow,</a:t>
            </a:r>
            <a:r>
              <a:rPr lang="en-US" dirty="0" smtClean="0"/>
              <a:t> that was a great workshop!</a:t>
            </a:r>
            <a:endParaRPr lang="en-US" sz="2600" dirty="0" smtClean="0"/>
          </a:p>
          <a:p>
            <a:pPr marL="273050" indent="74613" eaLnBrk="1" hangingPunct="1">
              <a:buFont typeface="Wingdings" pitchFamily="2" charset="2"/>
              <a:buNone/>
              <a:defRPr/>
            </a:pPr>
            <a:endParaRPr lang="en-US" sz="2600" dirty="0" smtClean="0">
              <a:solidFill>
                <a:srgbClr val="0070C0"/>
              </a:solidFill>
            </a:endParaRPr>
          </a:p>
          <a:p>
            <a:pPr marL="273050" indent="74613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In the wee hours of the morning, </a:t>
            </a:r>
            <a:r>
              <a:rPr lang="en-US" dirty="0" smtClean="0"/>
              <a:t>Randy takes a jog.</a:t>
            </a:r>
          </a:p>
          <a:p>
            <a:pPr marL="273050" indent="74613" eaLnBrk="1" hangingPunct="1">
              <a:buFont typeface="Wingdings" pitchFamily="2" charset="2"/>
              <a:buNone/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Between March and April, </a:t>
            </a:r>
            <a:r>
              <a:rPr lang="en-US" sz="2600" dirty="0" smtClean="0"/>
              <a:t>the boy grew three inches.</a:t>
            </a:r>
          </a:p>
          <a:p>
            <a:pPr marL="273050" indent="74613" eaLnBrk="1" hangingPunct="1">
              <a:buFont typeface="Wingdings" pitchFamily="2" charset="2"/>
              <a:buNone/>
              <a:defRPr/>
            </a:pPr>
            <a:endParaRPr lang="en-US" sz="2600" dirty="0" smtClean="0">
              <a:solidFill>
                <a:srgbClr val="0070C0"/>
              </a:solidFill>
            </a:endParaRPr>
          </a:p>
          <a:p>
            <a:pPr marL="273050" indent="74613" eaLnBrk="1" hangingPunct="1">
              <a:buFont typeface="Wingdings" pitchFamily="2" charset="2"/>
              <a:buNone/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As I walked down the street, </a:t>
            </a:r>
            <a:r>
              <a:rPr lang="en-US" sz="2600" dirty="0" smtClean="0"/>
              <a:t>I ran into a friend I hadn’t</a:t>
            </a:r>
          </a:p>
          <a:p>
            <a:pPr marL="273050" indent="74613" eaLnBrk="1" hangingPunct="1">
              <a:buFont typeface="Wingdings" pitchFamily="2" charset="2"/>
              <a:buNone/>
              <a:defRPr/>
            </a:pPr>
            <a:r>
              <a:rPr lang="en-US" sz="2600" dirty="0" smtClean="0"/>
              <a:t>seen in years.</a:t>
            </a:r>
          </a:p>
          <a:p>
            <a:pPr marL="273050" indent="74613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Before I left work, </a:t>
            </a:r>
            <a:r>
              <a:rPr lang="en-US" dirty="0" smtClean="0"/>
              <a:t>I filled in my calendar with all the tasks that I had to do for the following week.</a:t>
            </a:r>
            <a:endParaRPr lang="en-US" sz="26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Comma Rule #4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Interrupting Word or Phrase Comma: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sz="2800" dirty="0" smtClean="0"/>
              <a:t>Always place a comma before and after any word or phrase that can be removed from the sentence and still make sense</a:t>
            </a:r>
            <a:r>
              <a:rPr lang="en-US" dirty="0" smtClean="0"/>
              <a:t>.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	John wrote his name on the board. </a:t>
            </a:r>
            <a:r>
              <a:rPr lang="en-US" sz="2400" dirty="0"/>
              <a:t>	</a:t>
            </a:r>
            <a:r>
              <a:rPr lang="en-US" sz="2400" dirty="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	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/>
              <a:t>John</a:t>
            </a:r>
            <a:r>
              <a:rPr lang="en-US" sz="2400" dirty="0" smtClean="0">
                <a:solidFill>
                  <a:srgbClr val="0070C0"/>
                </a:solidFill>
              </a:rPr>
              <a:t>, the teacher, </a:t>
            </a:r>
            <a:r>
              <a:rPr lang="en-US" sz="2400" dirty="0" smtClean="0"/>
              <a:t>wrote his name on the board.</a:t>
            </a:r>
          </a:p>
          <a:p>
            <a:pPr eaLnBrk="1" hangingPunct="1">
              <a:buNone/>
              <a:defRPr/>
            </a:pPr>
            <a:r>
              <a:rPr lang="en-US" sz="2400" dirty="0">
                <a:solidFill>
                  <a:srgbClr val="0070C0"/>
                </a:solidFill>
                <a:effectLst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effectLst/>
              </a:rPr>
              <a:t>	</a:t>
            </a:r>
          </a:p>
          <a:p>
            <a:pPr eaLnBrk="1" hangingPunct="1">
              <a:buNone/>
              <a:defRPr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game</a:t>
            </a:r>
            <a:r>
              <a:rPr lang="en-US" sz="2400" dirty="0">
                <a:solidFill>
                  <a:srgbClr val="0070C0"/>
                </a:solidFill>
                <a:effectLst/>
              </a:rPr>
              <a:t>, as you remember, </a:t>
            </a:r>
            <a:r>
              <a:rPr lang="en-US" sz="2400" dirty="0">
                <a:effectLst/>
              </a:rPr>
              <a:t>was a tie</a:t>
            </a:r>
            <a:r>
              <a:rPr lang="en-US" sz="2400" dirty="0" smtClean="0">
                <a:effectLst/>
              </a:rPr>
              <a:t>.</a:t>
            </a:r>
          </a:p>
          <a:p>
            <a:pPr eaLnBrk="1" hangingPunct="1">
              <a:buNone/>
              <a:defRPr/>
            </a:pPr>
            <a:endParaRPr lang="en-US" sz="2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71" y="152400"/>
            <a:ext cx="8917329" cy="6553200"/>
          </a:xfrm>
        </p:spPr>
        <p:txBody>
          <a:bodyPr>
            <a:normAutofit fontScale="90000"/>
          </a:bodyPr>
          <a:lstStyle/>
          <a:p>
            <a:pPr marL="115888" algn="l"/>
            <a:r>
              <a:rPr lang="en-US" dirty="0" smtClean="0"/>
              <a:t>          Comma Rule #4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However, remember that you cannot use commas  if removing the interrupter would change the meaning of the sentence:</a:t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>	</a:t>
            </a:r>
            <a:r>
              <a:rPr lang="en-US" sz="3200" dirty="0" smtClean="0">
                <a:solidFill>
                  <a:schemeClr val="tx1"/>
                </a:solidFill>
              </a:rPr>
              <a:t>Students usually succeed.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 smtClean="0"/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Students</a:t>
            </a:r>
            <a:r>
              <a:rPr lang="en-US" sz="2400" dirty="0" smtClean="0">
                <a:solidFill>
                  <a:srgbClr val="0070C0"/>
                </a:solidFill>
              </a:rPr>
              <a:t> who manage their time well </a:t>
            </a:r>
            <a:r>
              <a:rPr lang="en-US" sz="2400" dirty="0" smtClean="0">
                <a:solidFill>
                  <a:schemeClr val="tx1"/>
                </a:solidFill>
              </a:rPr>
              <a:t>usually succeed.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600" dirty="0" smtClean="0"/>
              <a:t>If we were to place commas around the interrupter, then the meaning of the sentence would change:</a:t>
            </a:r>
            <a:br>
              <a:rPr lang="en-US" sz="26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Students</a:t>
            </a:r>
            <a:r>
              <a:rPr lang="en-US" sz="2400" dirty="0" smtClean="0">
                <a:solidFill>
                  <a:srgbClr val="0070C0"/>
                </a:solidFill>
              </a:rPr>
              <a:t>, who manage their time well, </a:t>
            </a:r>
            <a:r>
              <a:rPr lang="en-US" sz="2400" dirty="0" smtClean="0">
                <a:solidFill>
                  <a:schemeClr val="tx1"/>
                </a:solidFill>
              </a:rPr>
              <a:t>usually succeed.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600" dirty="0" smtClean="0"/>
              <a:t>Of course, we are not saying that “students usually succeed.” Therefore, this is not correct.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45074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Comma Rule #5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Coordinating Adjective Comma: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sz="2400" dirty="0" smtClean="0"/>
              <a:t>Always place a comma between two coordinating adjectives describing the same noun. It is best to use this guideline:</a:t>
            </a:r>
          </a:p>
          <a:p>
            <a:pPr lvl="1"/>
            <a:r>
              <a:rPr lang="en-US" sz="2000" dirty="0" smtClean="0"/>
              <a:t>Does </a:t>
            </a:r>
            <a:r>
              <a:rPr lang="en-US" sz="2000" dirty="0"/>
              <a:t>the sentence make sense if the adjectives are written with </a:t>
            </a:r>
            <a:r>
              <a:rPr lang="en-US" sz="2000" i="1" dirty="0"/>
              <a:t>and</a:t>
            </a:r>
            <a:r>
              <a:rPr lang="en-US" sz="2000" dirty="0"/>
              <a:t> between them</a:t>
            </a:r>
            <a:r>
              <a:rPr lang="en-US" sz="2000" dirty="0" smtClean="0"/>
              <a:t>?</a:t>
            </a:r>
          </a:p>
          <a:p>
            <a:pPr lvl="3"/>
            <a:r>
              <a:rPr lang="en-US" sz="1800" dirty="0" smtClean="0"/>
              <a:t>The</a:t>
            </a:r>
            <a:r>
              <a:rPr lang="en-US" sz="1800" dirty="0" smtClean="0">
                <a:solidFill>
                  <a:srgbClr val="0070C0"/>
                </a:solidFill>
              </a:rPr>
              <a:t> two condescending  young </a:t>
            </a:r>
            <a:r>
              <a:rPr lang="en-US" sz="1800" dirty="0" smtClean="0"/>
              <a:t>women ridiculed  his sentence. (coordinating)</a:t>
            </a:r>
          </a:p>
          <a:p>
            <a:pPr lvl="3"/>
            <a:r>
              <a:rPr lang="en-US" sz="1800" dirty="0" smtClean="0"/>
              <a:t>Michael Jordan was a </a:t>
            </a:r>
            <a:r>
              <a:rPr lang="en-US" sz="1800" dirty="0" smtClean="0">
                <a:solidFill>
                  <a:srgbClr val="0070C0"/>
                </a:solidFill>
              </a:rPr>
              <a:t>versatile, athletic </a:t>
            </a:r>
            <a:r>
              <a:rPr lang="en-US" sz="1800" dirty="0" smtClean="0"/>
              <a:t>ball player. (non-coordinating).</a:t>
            </a:r>
          </a:p>
          <a:p>
            <a:pPr lvl="3"/>
            <a:endParaRPr lang="en-US" sz="1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Comma Rule #6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 Quote Comma:</a:t>
            </a:r>
          </a:p>
          <a:p>
            <a:pPr marL="288925" indent="0"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Always place a comma before introducing a direct quote: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Mark Twain said, </a:t>
            </a:r>
            <a:r>
              <a:rPr lang="en-US" sz="2400" dirty="0" smtClean="0"/>
              <a:t>“Never argue with a fool. Then, there will be two of you.”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400" dirty="0">
              <a:solidFill>
                <a:srgbClr val="0070C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solidFill>
                  <a:srgbClr val="0070C0"/>
                </a:solidFill>
              </a:rPr>
              <a:t>Thoreau asks, </a:t>
            </a:r>
            <a:r>
              <a:rPr lang="en-US" sz="2400" dirty="0"/>
              <a:t>"Why should we live with such hurry and waste of life?"</a:t>
            </a: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Twain says that </a:t>
            </a:r>
            <a:r>
              <a:rPr lang="en-US" dirty="0" smtClean="0"/>
              <a:t>“all men are stupid.”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Your Own Sentence…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write your own sentence using each of the following comma rules:</a:t>
            </a:r>
          </a:p>
          <a:p>
            <a:pPr lvl="1"/>
            <a:r>
              <a:rPr lang="en-US" dirty="0" smtClean="0"/>
              <a:t>Serial Comma</a:t>
            </a:r>
          </a:p>
          <a:p>
            <a:pPr lvl="1"/>
            <a:r>
              <a:rPr lang="en-US" dirty="0" smtClean="0"/>
              <a:t>Compound Sentence Comma</a:t>
            </a:r>
          </a:p>
          <a:p>
            <a:pPr lvl="1"/>
            <a:r>
              <a:rPr lang="en-US" dirty="0" smtClean="0"/>
              <a:t>Introductory Word, Phrase, or Dependent Clause Comma</a:t>
            </a:r>
          </a:p>
          <a:p>
            <a:pPr lvl="1"/>
            <a:r>
              <a:rPr lang="en-US" dirty="0" smtClean="0"/>
              <a:t>Interrupter Comma</a:t>
            </a:r>
          </a:p>
          <a:p>
            <a:pPr lvl="1"/>
            <a:r>
              <a:rPr lang="en-US" dirty="0" smtClean="0"/>
              <a:t>Adjective Comma</a:t>
            </a:r>
          </a:p>
          <a:p>
            <a:pPr lvl="1"/>
            <a:r>
              <a:rPr lang="en-US" dirty="0" smtClean="0"/>
              <a:t>Quote Comma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348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1451</TotalTime>
  <Words>296</Words>
  <Application>Microsoft Office PowerPoint</Application>
  <PresentationFormat>On-screen Show (4:3)</PresentationFormat>
  <Paragraphs>76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The SIX Basic Comma Rules</vt:lpstr>
      <vt:lpstr>Comma Rule #1</vt:lpstr>
      <vt:lpstr>Comma Rule #2</vt:lpstr>
      <vt:lpstr>Comma Rule #3</vt:lpstr>
      <vt:lpstr>Comma Rule #4</vt:lpstr>
      <vt:lpstr>          Comma Rule #4  However, remember that you cannot use commas  if removing the interrupter would change the meaning of the sentence:   Students usually succeed.  Students who manage their time well usually succeed.  If we were to place commas around the interrupter, then the meaning of the sentence would change:   Students, who manage their time well, usually succeed.  Of course, we are not saying that “students usually succeed.” Therefore, this is not correct.</vt:lpstr>
      <vt:lpstr>Comma Rule #5</vt:lpstr>
      <vt:lpstr>Comma Rule #6</vt:lpstr>
      <vt:lpstr>Make Your Own Sentence…</vt:lpstr>
    </vt:vector>
  </TitlesOfParts>
  <Company>MARREN/MCGINN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SIX Basic Comma Rules</dc:title>
  <dc:creator>TIMOTHY F MCGINN</dc:creator>
  <cp:lastModifiedBy>A</cp:lastModifiedBy>
  <cp:revision>76</cp:revision>
  <cp:lastPrinted>2013-02-18T22:39:41Z</cp:lastPrinted>
  <dcterms:created xsi:type="dcterms:W3CDTF">2007-09-17T04:13:31Z</dcterms:created>
  <dcterms:modified xsi:type="dcterms:W3CDTF">2013-10-22T14:32:17Z</dcterms:modified>
</cp:coreProperties>
</file>